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08c010120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08c010120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08c010120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08c010120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08c010120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08c010120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08bfcf4a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08bfcf4a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08c0101209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08c0101209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08c01012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08c01012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hyperlink" Target="https://auroralynx.github.io/ExoplanetChronicl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3.png"/><Relationship Id="rId6" Type="http://schemas.openxmlformats.org/officeDocument/2006/relationships/image" Target="../media/image12.png"/><Relationship Id="rId7" Type="http://schemas.openxmlformats.org/officeDocument/2006/relationships/hyperlink" Target="https://docs.google.com/document/d/1pvcSmogI3iTf-QrhIXCuRXuU_uKeeI-PhI0A4hEuYA8/"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5.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science.nasa.gov/exoplanets/" TargetMode="External"/><Relationship Id="rId4" Type="http://schemas.openxmlformats.org/officeDocument/2006/relationships/hyperlink" Target="https://science.nasa.gov/exoplanets/exoplanet-catalog/" TargetMode="External"/><Relationship Id="rId5" Type="http://schemas.openxmlformats.org/officeDocument/2006/relationships/hyperlink" Target="https://exoplanets.nasa.gov/alien-worlds/exoplanet-travel-bureau/?intent=021" TargetMode="External"/><Relationship Id="rId6" Type="http://schemas.openxmlformats.org/officeDocument/2006/relationships/hyperlink" Target="https://science.nasa.gov/exoplanets/search-for-life/" TargetMode="External"/><Relationship Id="rId7" Type="http://schemas.openxmlformats.org/officeDocument/2006/relationships/hyperlink" Target="https://science.nasa.gov/exoplanets/planet-type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758725" y="111225"/>
            <a:ext cx="7839900" cy="70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400"/>
              <a:t>Chronicles of Exoplanet Exploration</a:t>
            </a:r>
            <a:endParaRPr sz="3400"/>
          </a:p>
        </p:txBody>
      </p:sp>
      <p:sp>
        <p:nvSpPr>
          <p:cNvPr id="55" name="Google Shape;55;p13"/>
          <p:cNvSpPr txBox="1"/>
          <p:nvPr>
            <p:ph idx="1" type="subTitle"/>
          </p:nvPr>
        </p:nvSpPr>
        <p:spPr>
          <a:xfrm>
            <a:off x="1224775" y="712325"/>
            <a:ext cx="6907800" cy="44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chemeClr val="dk1"/>
                </a:solidFill>
              </a:rPr>
              <a:t>Team - </a:t>
            </a:r>
            <a:r>
              <a:rPr lang="en" sz="1500">
                <a:solidFill>
                  <a:schemeClr val="dk1"/>
                </a:solidFill>
              </a:rPr>
              <a:t>ExoplanetChronicles</a:t>
            </a:r>
            <a:r>
              <a:rPr b="1" lang="en" sz="1500">
                <a:solidFill>
                  <a:schemeClr val="dk1"/>
                </a:solidFill>
              </a:rPr>
              <a:t>, Members - </a:t>
            </a:r>
            <a:r>
              <a:rPr lang="en" sz="1500">
                <a:solidFill>
                  <a:schemeClr val="dk1"/>
                </a:solidFill>
              </a:rPr>
              <a:t>Aeparish M, Amia L, Aepkrish M</a:t>
            </a:r>
            <a:endParaRPr sz="1500">
              <a:solidFill>
                <a:schemeClr val="dk1"/>
              </a:solidFill>
            </a:endParaRPr>
          </a:p>
        </p:txBody>
      </p:sp>
      <p:pic>
        <p:nvPicPr>
          <p:cNvPr id="56" name="Google Shape;56;p13"/>
          <p:cNvPicPr preferRelativeResize="0"/>
          <p:nvPr/>
        </p:nvPicPr>
        <p:blipFill>
          <a:blip r:embed="rId3">
            <a:alphaModFix/>
          </a:blip>
          <a:stretch>
            <a:fillRect/>
          </a:stretch>
        </p:blipFill>
        <p:spPr>
          <a:xfrm>
            <a:off x="1100424" y="1534700"/>
            <a:ext cx="7156501" cy="3608799"/>
          </a:xfrm>
          <a:prstGeom prst="rect">
            <a:avLst/>
          </a:prstGeom>
          <a:noFill/>
          <a:ln>
            <a:noFill/>
          </a:ln>
        </p:spPr>
      </p:pic>
      <p:sp>
        <p:nvSpPr>
          <p:cNvPr id="57" name="Google Shape;57;p13"/>
          <p:cNvSpPr txBox="1"/>
          <p:nvPr/>
        </p:nvSpPr>
        <p:spPr>
          <a:xfrm>
            <a:off x="2464075" y="1159025"/>
            <a:ext cx="4429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t>Live website -</a:t>
            </a:r>
            <a:r>
              <a:rPr b="1" lang="en" sz="1000"/>
              <a:t> </a:t>
            </a:r>
            <a:r>
              <a:rPr b="1" lang="en" sz="1000" u="sng">
                <a:solidFill>
                  <a:schemeClr val="hlink"/>
                </a:solidFill>
                <a:hlinkClick r:id="rId4"/>
              </a:rPr>
              <a:t>https://auroralynx.github.io/ExoplanetChronicles/</a:t>
            </a:r>
            <a:endParaRPr b="1" sz="1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194075" y="145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Flow of the presentation:</a:t>
            </a:r>
            <a:endParaRPr/>
          </a:p>
        </p:txBody>
      </p:sp>
      <p:sp>
        <p:nvSpPr>
          <p:cNvPr id="63" name="Google Shape;63;p14"/>
          <p:cNvSpPr txBox="1"/>
          <p:nvPr>
            <p:ph idx="1" type="body"/>
          </p:nvPr>
        </p:nvSpPr>
        <p:spPr>
          <a:xfrm>
            <a:off x="129900" y="2299200"/>
            <a:ext cx="8520600" cy="2844300"/>
          </a:xfrm>
          <a:prstGeom prst="rect">
            <a:avLst/>
          </a:prstGeom>
        </p:spPr>
        <p:txBody>
          <a:bodyPr anchorCtr="0" anchor="t" bIns="91425" lIns="91425" spcFirstLastPara="1" rIns="91425" wrap="square" tIns="91425">
            <a:normAutofit/>
          </a:bodyPr>
          <a:lstStyle/>
          <a:p>
            <a:pPr indent="-317500" lvl="0" marL="457200" rtl="0" algn="l">
              <a:spcBef>
                <a:spcPts val="1200"/>
              </a:spcBef>
              <a:spcAft>
                <a:spcPts val="0"/>
              </a:spcAft>
              <a:buClr>
                <a:schemeClr val="dk1"/>
              </a:buClr>
              <a:buSzPts val="1400"/>
              <a:buChar char="●"/>
            </a:pPr>
            <a:r>
              <a:rPr lang="en" sz="1400">
                <a:solidFill>
                  <a:schemeClr val="dk1"/>
                </a:solidFill>
              </a:rPr>
              <a:t>We’re targeting kids from elementary and middle school because these are the main times kids develop their thoughts and understanding. </a:t>
            </a:r>
            <a:endParaRPr sz="1400">
              <a:solidFill>
                <a:schemeClr val="dk1"/>
              </a:solidFill>
            </a:endParaRPr>
          </a:p>
          <a:p>
            <a:pPr indent="-317500" lvl="0" marL="457200" rtl="0" algn="l">
              <a:lnSpc>
                <a:spcPct val="105000"/>
              </a:lnSpc>
              <a:spcBef>
                <a:spcPts val="0"/>
              </a:spcBef>
              <a:spcAft>
                <a:spcPts val="0"/>
              </a:spcAft>
              <a:buClr>
                <a:schemeClr val="dk1"/>
              </a:buClr>
              <a:buSzPts val="1400"/>
              <a:buChar char="●"/>
            </a:pPr>
            <a:r>
              <a:rPr lang="en" sz="1400">
                <a:solidFill>
                  <a:schemeClr val="dk1"/>
                </a:solidFill>
              </a:rPr>
              <a:t>We hope to achieve bridging educational gaps and provide opportunities for kids who may not have access to engaging learning tools and hope to make knowledge accessible to everyone, regardless of background</a:t>
            </a:r>
            <a:r>
              <a:rPr b="1" lang="en" sz="1400">
                <a:solidFill>
                  <a:schemeClr val="dk1"/>
                </a:solidFill>
              </a:rPr>
              <a:t>. </a:t>
            </a:r>
            <a:r>
              <a:rPr lang="en" sz="1400">
                <a:solidFill>
                  <a:schemeClr val="dk1"/>
                </a:solidFill>
              </a:rPr>
              <a:t>Board games are a popular form of entertainment and creating a website with different resources accessible worldwide would be an unique way to integrate education and enjoyment at the same time.</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To provide this game to underprivileged children, partnering with public schools and NGOs will ensure it serves as an educational tool while remaining affordable and accessible for communities in need.</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To help grow children's interest in Exoplanets, and celestial objects outside our solar system</a:t>
            </a:r>
            <a:endParaRPr sz="1400">
              <a:solidFill>
                <a:schemeClr val="dk1"/>
              </a:solidFill>
            </a:endParaRPr>
          </a:p>
        </p:txBody>
      </p:sp>
      <p:sp>
        <p:nvSpPr>
          <p:cNvPr id="64" name="Google Shape;64;p14"/>
          <p:cNvSpPr txBox="1"/>
          <p:nvPr>
            <p:ph type="title"/>
          </p:nvPr>
        </p:nvSpPr>
        <p:spPr>
          <a:xfrm>
            <a:off x="268925" y="17265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Usecase:</a:t>
            </a:r>
            <a:endParaRPr/>
          </a:p>
        </p:txBody>
      </p:sp>
      <p:sp>
        <p:nvSpPr>
          <p:cNvPr id="65" name="Google Shape;65;p14"/>
          <p:cNvSpPr txBox="1"/>
          <p:nvPr>
            <p:ph idx="1" type="body"/>
          </p:nvPr>
        </p:nvSpPr>
        <p:spPr>
          <a:xfrm>
            <a:off x="129900" y="718325"/>
            <a:ext cx="8520600" cy="1008300"/>
          </a:xfrm>
          <a:prstGeom prst="rect">
            <a:avLst/>
          </a:prstGeom>
        </p:spPr>
        <p:txBody>
          <a:bodyPr anchorCtr="0" anchor="t" bIns="91425" lIns="91425" spcFirstLastPara="1" rIns="91425" wrap="square" tIns="91425">
            <a:normAutofit lnSpcReduction="20000"/>
          </a:bodyPr>
          <a:lstStyle/>
          <a:p>
            <a:pPr indent="-317500" lvl="0" marL="457200" rtl="0" algn="l">
              <a:spcBef>
                <a:spcPts val="1200"/>
              </a:spcBef>
              <a:spcAft>
                <a:spcPts val="0"/>
              </a:spcAft>
              <a:buClr>
                <a:schemeClr val="dk1"/>
              </a:buClr>
              <a:buSzPts val="1400"/>
              <a:buChar char="●"/>
            </a:pPr>
            <a:r>
              <a:rPr lang="en" sz="1400">
                <a:solidFill>
                  <a:schemeClr val="dk1"/>
                </a:solidFill>
              </a:rPr>
              <a:t>We’ve created a website which hosts interactive games, a printable board game and 3d immersive experiences and resources from NASA so that people can learn while enjoying and generate curiosity to dig deeper further.</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In each slide we cover one aspect of our website.</a:t>
            </a:r>
            <a:endParaRPr sz="14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194050" y="2721126"/>
            <a:ext cx="3215900" cy="2394399"/>
          </a:xfrm>
          <a:prstGeom prst="rect">
            <a:avLst/>
          </a:prstGeom>
          <a:noFill/>
          <a:ln>
            <a:noFill/>
          </a:ln>
        </p:spPr>
      </p:pic>
      <p:sp>
        <p:nvSpPr>
          <p:cNvPr id="71" name="Google Shape;71;p15"/>
          <p:cNvSpPr txBox="1"/>
          <p:nvPr>
            <p:ph type="title"/>
          </p:nvPr>
        </p:nvSpPr>
        <p:spPr>
          <a:xfrm>
            <a:off x="194050" y="102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PLANET </a:t>
            </a:r>
            <a:r>
              <a:rPr lang="en"/>
              <a:t>PIONEERS: EXPLORING THE UNKNOWN!</a:t>
            </a:r>
            <a:endParaRPr/>
          </a:p>
        </p:txBody>
      </p:sp>
      <p:sp>
        <p:nvSpPr>
          <p:cNvPr id="72" name="Google Shape;72;p15"/>
          <p:cNvSpPr txBox="1"/>
          <p:nvPr/>
        </p:nvSpPr>
        <p:spPr>
          <a:xfrm>
            <a:off x="237400" y="754825"/>
            <a:ext cx="6031200" cy="188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solidFill>
                  <a:schemeClr val="dk1"/>
                </a:solidFill>
              </a:rPr>
              <a:t>Through </a:t>
            </a:r>
            <a:r>
              <a:rPr b="1" lang="en">
                <a:solidFill>
                  <a:schemeClr val="dk1"/>
                </a:solidFill>
              </a:rPr>
              <a:t>planet pioneers</a:t>
            </a:r>
            <a:r>
              <a:rPr lang="en">
                <a:solidFill>
                  <a:schemeClr val="dk1"/>
                </a:solidFill>
              </a:rPr>
              <a:t>, users explore the vast worlds of exoplanets starting from the home planet of Laika, a dog cloned from the first dog in space. They venture from the dog’s dying planet Chrysomedak on a quest to save humanity, experiencing an exciting story. They learn about different exoplanets present throughout the universe and concepts in a thought provoking and engaging way. At the moment the only exoplanet which a world/parallax has been made for to be explored is kepler 186f.</a:t>
            </a:r>
            <a:endParaRPr>
              <a:solidFill>
                <a:schemeClr val="dk1"/>
              </a:solidFill>
            </a:endParaRPr>
          </a:p>
        </p:txBody>
      </p:sp>
      <p:pic>
        <p:nvPicPr>
          <p:cNvPr id="73" name="Google Shape;73;p15"/>
          <p:cNvPicPr preferRelativeResize="0"/>
          <p:nvPr/>
        </p:nvPicPr>
        <p:blipFill>
          <a:blip r:embed="rId4">
            <a:alphaModFix/>
          </a:blip>
          <a:stretch>
            <a:fillRect/>
          </a:stretch>
        </p:blipFill>
        <p:spPr>
          <a:xfrm>
            <a:off x="5808869" y="2641825"/>
            <a:ext cx="3335129" cy="2574049"/>
          </a:xfrm>
          <a:prstGeom prst="rect">
            <a:avLst/>
          </a:prstGeom>
          <a:noFill/>
          <a:ln>
            <a:noFill/>
          </a:ln>
        </p:spPr>
      </p:pic>
      <p:pic>
        <p:nvPicPr>
          <p:cNvPr id="74" name="Google Shape;74;p15"/>
          <p:cNvPicPr preferRelativeResize="0"/>
          <p:nvPr/>
        </p:nvPicPr>
        <p:blipFill rotWithShape="1">
          <a:blip r:embed="rId5">
            <a:alphaModFix/>
          </a:blip>
          <a:srcRect b="0" l="0" r="22281" t="0"/>
          <a:stretch/>
        </p:blipFill>
        <p:spPr>
          <a:xfrm>
            <a:off x="3529725" y="2721125"/>
            <a:ext cx="2084526" cy="2451025"/>
          </a:xfrm>
          <a:prstGeom prst="rect">
            <a:avLst/>
          </a:prstGeom>
          <a:noFill/>
          <a:ln>
            <a:noFill/>
          </a:ln>
        </p:spPr>
      </p:pic>
      <p:pic>
        <p:nvPicPr>
          <p:cNvPr id="75" name="Google Shape;75;p15"/>
          <p:cNvPicPr preferRelativeResize="0"/>
          <p:nvPr/>
        </p:nvPicPr>
        <p:blipFill>
          <a:blip r:embed="rId6">
            <a:alphaModFix/>
          </a:blip>
          <a:stretch>
            <a:fillRect/>
          </a:stretch>
        </p:blipFill>
        <p:spPr>
          <a:xfrm>
            <a:off x="6512750" y="675525"/>
            <a:ext cx="2287425" cy="1750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194075" y="707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Exoplanet Creator </a:t>
            </a:r>
            <a:r>
              <a:rPr lang="en" sz="1800">
                <a:solidFill>
                  <a:schemeClr val="dk2"/>
                </a:solidFill>
              </a:rPr>
              <a:t>Made by our 7 year old teammate (Aepkrish)</a:t>
            </a:r>
            <a:endParaRPr/>
          </a:p>
        </p:txBody>
      </p:sp>
      <p:sp>
        <p:nvSpPr>
          <p:cNvPr id="81" name="Google Shape;81;p16"/>
          <p:cNvSpPr txBox="1"/>
          <p:nvPr/>
        </p:nvSpPr>
        <p:spPr>
          <a:xfrm>
            <a:off x="161250" y="697750"/>
            <a:ext cx="8821500" cy="11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solidFill>
                  <a:schemeClr val="dk2"/>
                </a:solidFill>
              </a:rPr>
              <a:t>You can make your own exoplanet which includes colors, shapes, textures, rings, and more. It was made for elementary level kids mainly so that they can enjoy in an interactive way while nurturing their creativity. Some more things to be included in the future are more options of customising your own exoplanet and maybe even options to draw your own ideas!</a:t>
            </a:r>
            <a:endParaRPr>
              <a:solidFill>
                <a:schemeClr val="dk2"/>
              </a:solidFill>
            </a:endParaRPr>
          </a:p>
        </p:txBody>
      </p:sp>
      <p:pic>
        <p:nvPicPr>
          <p:cNvPr id="82" name="Google Shape;82;p16"/>
          <p:cNvPicPr preferRelativeResize="0"/>
          <p:nvPr/>
        </p:nvPicPr>
        <p:blipFill>
          <a:blip r:embed="rId3">
            <a:alphaModFix/>
          </a:blip>
          <a:stretch>
            <a:fillRect/>
          </a:stretch>
        </p:blipFill>
        <p:spPr>
          <a:xfrm>
            <a:off x="5062599" y="2100675"/>
            <a:ext cx="3920162" cy="2997350"/>
          </a:xfrm>
          <a:prstGeom prst="rect">
            <a:avLst/>
          </a:prstGeom>
          <a:noFill/>
          <a:ln>
            <a:noFill/>
          </a:ln>
        </p:spPr>
      </p:pic>
      <p:sp>
        <p:nvSpPr>
          <p:cNvPr id="83" name="Google Shape;83;p16"/>
          <p:cNvSpPr txBox="1"/>
          <p:nvPr/>
        </p:nvSpPr>
        <p:spPr>
          <a:xfrm>
            <a:off x="236850" y="1780775"/>
            <a:ext cx="2481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When started:</a:t>
            </a:r>
            <a:endParaRPr sz="1800">
              <a:solidFill>
                <a:schemeClr val="dk2"/>
              </a:solidFill>
            </a:endParaRPr>
          </a:p>
        </p:txBody>
      </p:sp>
      <p:sp>
        <p:nvSpPr>
          <p:cNvPr id="84" name="Google Shape;84;p16"/>
          <p:cNvSpPr txBox="1"/>
          <p:nvPr/>
        </p:nvSpPr>
        <p:spPr>
          <a:xfrm>
            <a:off x="5062600" y="1638975"/>
            <a:ext cx="2481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Customised:</a:t>
            </a:r>
            <a:endParaRPr sz="1800">
              <a:solidFill>
                <a:schemeClr val="dk2"/>
              </a:solidFill>
            </a:endParaRPr>
          </a:p>
        </p:txBody>
      </p:sp>
      <p:pic>
        <p:nvPicPr>
          <p:cNvPr id="85" name="Google Shape;85;p16"/>
          <p:cNvPicPr preferRelativeResize="0"/>
          <p:nvPr/>
        </p:nvPicPr>
        <p:blipFill>
          <a:blip r:embed="rId4">
            <a:alphaModFix/>
          </a:blip>
          <a:stretch>
            <a:fillRect/>
          </a:stretch>
        </p:blipFill>
        <p:spPr>
          <a:xfrm>
            <a:off x="236850" y="2242487"/>
            <a:ext cx="3870449" cy="29063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42775" y="87100"/>
            <a:ext cx="930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GALACTIC SETTLERS : THE RACE TO THE EXOPLANETS! </a:t>
            </a:r>
            <a:endParaRPr sz="2500"/>
          </a:p>
        </p:txBody>
      </p:sp>
      <p:sp>
        <p:nvSpPr>
          <p:cNvPr id="91" name="Google Shape;91;p17"/>
          <p:cNvSpPr txBox="1"/>
          <p:nvPr>
            <p:ph idx="1" type="body"/>
          </p:nvPr>
        </p:nvSpPr>
        <p:spPr>
          <a:xfrm>
            <a:off x="101550" y="659800"/>
            <a:ext cx="9097500" cy="2039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400">
                <a:solidFill>
                  <a:schemeClr val="dk1"/>
                </a:solidFill>
              </a:rPr>
              <a:t>In </a:t>
            </a:r>
            <a:r>
              <a:rPr b="1" lang="en" sz="1400">
                <a:solidFill>
                  <a:schemeClr val="dk1"/>
                </a:solidFill>
              </a:rPr>
              <a:t>"Galactic Settlers"</a:t>
            </a:r>
            <a:r>
              <a:rPr lang="en" sz="1400">
                <a:solidFill>
                  <a:schemeClr val="dk1"/>
                </a:solidFill>
              </a:rPr>
              <a:t>, players are space explorers discovering and settling distant exoplanets, trading resources, and encountering challenges along the way. Each player starts with 5 fuel tokens, a secret objective, and selects a figure to represent them. They move from one space portal to another.</a:t>
            </a:r>
            <a:endParaRPr sz="1400">
              <a:solidFill>
                <a:schemeClr val="dk1"/>
              </a:solidFill>
            </a:endParaRPr>
          </a:p>
          <a:p>
            <a:pPr indent="0" lvl="0" marL="0" rtl="0" algn="l">
              <a:spcBef>
                <a:spcPts val="1200"/>
              </a:spcBef>
              <a:spcAft>
                <a:spcPts val="0"/>
              </a:spcAft>
              <a:buClr>
                <a:schemeClr val="dk1"/>
              </a:buClr>
              <a:buSzPts val="1100"/>
              <a:buFont typeface="Arial"/>
              <a:buNone/>
            </a:pPr>
            <a:r>
              <a:rPr lang="en" sz="1400">
                <a:solidFill>
                  <a:schemeClr val="dk1"/>
                </a:solidFill>
              </a:rPr>
              <a:t>When a player purchases an exoplanet or builds a space station, they share information about that planet with others. If they </a:t>
            </a:r>
            <a:r>
              <a:rPr lang="en" sz="1400">
                <a:solidFill>
                  <a:schemeClr val="dk1"/>
                </a:solidFill>
              </a:rPr>
              <a:t>land on a cosmic storm they go to jail.</a:t>
            </a:r>
            <a:r>
              <a:rPr lang="en" sz="1400">
                <a:solidFill>
                  <a:schemeClr val="dk1"/>
                </a:solidFill>
              </a:rPr>
              <a:t> The game ends when a player completes their secret objective or garners the most resources.</a:t>
            </a:r>
            <a:endParaRPr sz="1400">
              <a:solidFill>
                <a:schemeClr val="dk1"/>
              </a:solidFill>
            </a:endParaRPr>
          </a:p>
          <a:p>
            <a:pPr indent="0" lvl="0" marL="0" rtl="0" algn="l">
              <a:spcBef>
                <a:spcPts val="1200"/>
              </a:spcBef>
              <a:spcAft>
                <a:spcPts val="0"/>
              </a:spcAft>
              <a:buClr>
                <a:schemeClr val="dk1"/>
              </a:buClr>
              <a:buSzPts val="1100"/>
              <a:buFont typeface="Arial"/>
              <a:buNone/>
            </a:pPr>
            <a:r>
              <a:t/>
            </a:r>
            <a:endParaRPr sz="1400">
              <a:solidFill>
                <a:schemeClr val="dk1"/>
              </a:solidFill>
            </a:endParaRPr>
          </a:p>
          <a:p>
            <a:pPr indent="0" lvl="0" marL="0" rtl="0" algn="l">
              <a:lnSpc>
                <a:spcPct val="105000"/>
              </a:lnSpc>
              <a:spcBef>
                <a:spcPts val="1200"/>
              </a:spcBef>
              <a:spcAft>
                <a:spcPts val="1200"/>
              </a:spcAft>
              <a:buSzPts val="275"/>
              <a:buNone/>
            </a:pPr>
            <a:br>
              <a:rPr lang="en" sz="1500">
                <a:solidFill>
                  <a:schemeClr val="dk1"/>
                </a:solidFill>
              </a:rPr>
            </a:br>
            <a:br>
              <a:rPr lang="en" sz="1500">
                <a:solidFill>
                  <a:schemeClr val="dk1"/>
                </a:solidFill>
              </a:rPr>
            </a:br>
            <a:br>
              <a:rPr lang="en" sz="1200">
                <a:solidFill>
                  <a:schemeClr val="dk1"/>
                </a:solidFill>
              </a:rPr>
            </a:br>
            <a:br>
              <a:rPr lang="en" sz="1200">
                <a:solidFill>
                  <a:schemeClr val="dk1"/>
                </a:solidFill>
              </a:rPr>
            </a:br>
            <a:endParaRPr b="1" sz="1200">
              <a:solidFill>
                <a:schemeClr val="dk1"/>
              </a:solidFill>
            </a:endParaRPr>
          </a:p>
        </p:txBody>
      </p:sp>
      <p:pic>
        <p:nvPicPr>
          <p:cNvPr id="92" name="Google Shape;92;p17"/>
          <p:cNvPicPr preferRelativeResize="0"/>
          <p:nvPr/>
        </p:nvPicPr>
        <p:blipFill rotWithShape="1">
          <a:blip r:embed="rId3">
            <a:alphaModFix/>
          </a:blip>
          <a:srcRect b="2995" l="7104" r="7709" t="3686"/>
          <a:stretch/>
        </p:blipFill>
        <p:spPr>
          <a:xfrm>
            <a:off x="42775" y="2390825"/>
            <a:ext cx="1670042" cy="2368375"/>
          </a:xfrm>
          <a:prstGeom prst="rect">
            <a:avLst/>
          </a:prstGeom>
          <a:noFill/>
          <a:ln>
            <a:noFill/>
          </a:ln>
        </p:spPr>
      </p:pic>
      <p:pic>
        <p:nvPicPr>
          <p:cNvPr id="93" name="Google Shape;93;p17"/>
          <p:cNvPicPr preferRelativeResize="0"/>
          <p:nvPr/>
        </p:nvPicPr>
        <p:blipFill rotWithShape="1">
          <a:blip r:embed="rId4">
            <a:alphaModFix/>
          </a:blip>
          <a:srcRect b="1039" l="0" r="4287" t="0"/>
          <a:stretch/>
        </p:blipFill>
        <p:spPr>
          <a:xfrm>
            <a:off x="1712813" y="2390819"/>
            <a:ext cx="1891875" cy="2368380"/>
          </a:xfrm>
          <a:prstGeom prst="rect">
            <a:avLst/>
          </a:prstGeom>
          <a:noFill/>
          <a:ln>
            <a:noFill/>
          </a:ln>
        </p:spPr>
      </p:pic>
      <p:pic>
        <p:nvPicPr>
          <p:cNvPr id="94" name="Google Shape;94;p17"/>
          <p:cNvPicPr preferRelativeResize="0"/>
          <p:nvPr/>
        </p:nvPicPr>
        <p:blipFill rotWithShape="1">
          <a:blip r:embed="rId5">
            <a:alphaModFix/>
          </a:blip>
          <a:srcRect b="15354" l="0" r="3623" t="0"/>
          <a:stretch/>
        </p:blipFill>
        <p:spPr>
          <a:xfrm>
            <a:off x="4942475" y="2219550"/>
            <a:ext cx="4144549" cy="2880724"/>
          </a:xfrm>
          <a:prstGeom prst="rect">
            <a:avLst/>
          </a:prstGeom>
          <a:noFill/>
          <a:ln>
            <a:noFill/>
          </a:ln>
        </p:spPr>
      </p:pic>
      <p:pic>
        <p:nvPicPr>
          <p:cNvPr id="95" name="Google Shape;95;p17"/>
          <p:cNvPicPr preferRelativeResize="0"/>
          <p:nvPr/>
        </p:nvPicPr>
        <p:blipFill>
          <a:blip r:embed="rId6">
            <a:alphaModFix/>
          </a:blip>
          <a:stretch>
            <a:fillRect/>
          </a:stretch>
        </p:blipFill>
        <p:spPr>
          <a:xfrm>
            <a:off x="3773725" y="2912800"/>
            <a:ext cx="1057275" cy="1000125"/>
          </a:xfrm>
          <a:prstGeom prst="rect">
            <a:avLst/>
          </a:prstGeom>
          <a:noFill/>
          <a:ln>
            <a:noFill/>
          </a:ln>
        </p:spPr>
      </p:pic>
      <p:sp>
        <p:nvSpPr>
          <p:cNvPr id="96" name="Google Shape;96;p17"/>
          <p:cNvSpPr txBox="1"/>
          <p:nvPr/>
        </p:nvSpPr>
        <p:spPr>
          <a:xfrm>
            <a:off x="42775" y="4759200"/>
            <a:ext cx="6140100" cy="4371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1200"/>
              </a:spcAft>
              <a:buNone/>
            </a:pPr>
            <a:r>
              <a:rPr lang="en" sz="800">
                <a:solidFill>
                  <a:schemeClr val="dk1"/>
                </a:solidFill>
              </a:rPr>
              <a:t>For the rules, procedure of the game and Pictorial representation - (also on our website) </a:t>
            </a:r>
            <a:r>
              <a:rPr lang="en" sz="800" u="sng">
                <a:solidFill>
                  <a:schemeClr val="accent5"/>
                </a:solidFill>
                <a:hlinkClick r:id="rId7">
                  <a:extLst>
                    <a:ext uri="{A12FA001-AC4F-418D-AE19-62706E023703}">
                      <ahyp:hlinkClr val="tx"/>
                    </a:ext>
                  </a:extLst>
                </a:hlinkClick>
              </a:rPr>
              <a:t>https://docs.google.com/document/d/1pvcSmogI3iTf-QrhIXCuRXuU_uKeeI-PhI0A4hEuYA8/</a:t>
            </a:r>
            <a:r>
              <a:rPr lang="en" sz="800">
                <a:solidFill>
                  <a:schemeClr val="dk1"/>
                </a:solidFill>
              </a:rPr>
              <a:t> </a:t>
            </a: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11700" y="1135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Learning and immersive tools:</a:t>
            </a:r>
            <a:endParaRPr/>
          </a:p>
        </p:txBody>
      </p:sp>
      <p:sp>
        <p:nvSpPr>
          <p:cNvPr id="102" name="Google Shape;102;p18"/>
          <p:cNvSpPr txBox="1"/>
          <p:nvPr/>
        </p:nvSpPr>
        <p:spPr>
          <a:xfrm>
            <a:off x="161250" y="697750"/>
            <a:ext cx="88215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solidFill>
                  <a:schemeClr val="dk2"/>
                </a:solidFill>
              </a:rPr>
              <a:t>We made use of NASA’s resources to the fullest and included 3D experiences using the exoplanet travel bureau finding the space telescope and exoplanet surface imaging made by an artist’s impression. We added websites to show the exoplanet catalogues and types to provide more information and encourage learning.</a:t>
            </a:r>
            <a:endParaRPr>
              <a:solidFill>
                <a:schemeClr val="dk2"/>
              </a:solidFill>
            </a:endParaRPr>
          </a:p>
        </p:txBody>
      </p:sp>
      <p:pic>
        <p:nvPicPr>
          <p:cNvPr id="103" name="Google Shape;103;p18"/>
          <p:cNvPicPr preferRelativeResize="0"/>
          <p:nvPr/>
        </p:nvPicPr>
        <p:blipFill>
          <a:blip r:embed="rId3">
            <a:alphaModFix/>
          </a:blip>
          <a:stretch>
            <a:fillRect/>
          </a:stretch>
        </p:blipFill>
        <p:spPr>
          <a:xfrm>
            <a:off x="109625" y="1702825"/>
            <a:ext cx="5581374" cy="2817774"/>
          </a:xfrm>
          <a:prstGeom prst="rect">
            <a:avLst/>
          </a:prstGeom>
          <a:noFill/>
          <a:ln>
            <a:noFill/>
          </a:ln>
        </p:spPr>
      </p:pic>
      <p:pic>
        <p:nvPicPr>
          <p:cNvPr id="104" name="Google Shape;104;p18"/>
          <p:cNvPicPr preferRelativeResize="0"/>
          <p:nvPr/>
        </p:nvPicPr>
        <p:blipFill>
          <a:blip r:embed="rId4">
            <a:alphaModFix/>
          </a:blip>
          <a:stretch>
            <a:fillRect/>
          </a:stretch>
        </p:blipFill>
        <p:spPr>
          <a:xfrm>
            <a:off x="5827472" y="3440422"/>
            <a:ext cx="3004825" cy="1414475"/>
          </a:xfrm>
          <a:prstGeom prst="rect">
            <a:avLst/>
          </a:prstGeom>
          <a:noFill/>
          <a:ln>
            <a:noFill/>
          </a:ln>
        </p:spPr>
      </p:pic>
      <p:pic>
        <p:nvPicPr>
          <p:cNvPr id="105" name="Google Shape;105;p18"/>
          <p:cNvPicPr preferRelativeResize="0"/>
          <p:nvPr/>
        </p:nvPicPr>
        <p:blipFill>
          <a:blip r:embed="rId5">
            <a:alphaModFix/>
          </a:blip>
          <a:stretch>
            <a:fillRect/>
          </a:stretch>
        </p:blipFill>
        <p:spPr>
          <a:xfrm>
            <a:off x="6165649" y="1605072"/>
            <a:ext cx="2547367" cy="172140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idx="1" type="body"/>
          </p:nvPr>
        </p:nvSpPr>
        <p:spPr>
          <a:xfrm>
            <a:off x="311700" y="686225"/>
            <a:ext cx="8736300" cy="25992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dk1"/>
              </a:buClr>
              <a:buSzPts val="275"/>
              <a:buFont typeface="Arial"/>
              <a:buNone/>
            </a:pPr>
            <a:r>
              <a:rPr lang="en" sz="1400" u="sng">
                <a:solidFill>
                  <a:srgbClr val="1967D2"/>
                </a:solidFill>
                <a:highlight>
                  <a:srgbClr val="FFFFFF"/>
                </a:highlight>
                <a:latin typeface="Roboto"/>
                <a:ea typeface="Roboto"/>
                <a:cs typeface="Roboto"/>
                <a:sym typeface="Roboto"/>
                <a:hlinkClick r:id="rId3">
                  <a:extLst>
                    <a:ext uri="{A12FA001-AC4F-418D-AE19-62706E023703}">
                      <ahyp:hlinkClr val="tx"/>
                    </a:ext>
                  </a:extLst>
                </a:hlinkClick>
              </a:rPr>
              <a:t>https://science.nasa.gov/exoplanets/</a:t>
            </a:r>
            <a:r>
              <a:rPr b="1" lang="en" sz="1400">
                <a:solidFill>
                  <a:schemeClr val="dk1"/>
                </a:solidFill>
              </a:rPr>
              <a:t> </a:t>
            </a:r>
            <a:endParaRPr b="1" sz="1400">
              <a:solidFill>
                <a:schemeClr val="dk1"/>
              </a:solidFill>
            </a:endParaRPr>
          </a:p>
          <a:p>
            <a:pPr indent="0" lvl="0" marL="0" rtl="0" algn="l">
              <a:lnSpc>
                <a:spcPct val="105000"/>
              </a:lnSpc>
              <a:spcBef>
                <a:spcPts val="1200"/>
              </a:spcBef>
              <a:spcAft>
                <a:spcPts val="0"/>
              </a:spcAft>
              <a:buClr>
                <a:schemeClr val="dk1"/>
              </a:buClr>
              <a:buSzPts val="275"/>
              <a:buFont typeface="Arial"/>
              <a:buNone/>
            </a:pPr>
            <a:r>
              <a:rPr lang="en" sz="1100" u="sng">
                <a:solidFill>
                  <a:schemeClr val="hlink"/>
                </a:solidFill>
                <a:hlinkClick r:id="rId4"/>
              </a:rPr>
              <a:t>Exoplanet Catalog - NASA Science</a:t>
            </a:r>
            <a:endParaRPr sz="1400">
              <a:solidFill>
                <a:schemeClr val="dk1"/>
              </a:solidFill>
            </a:endParaRPr>
          </a:p>
          <a:p>
            <a:pPr indent="0" lvl="0" marL="0" rtl="0" algn="l">
              <a:lnSpc>
                <a:spcPct val="105000"/>
              </a:lnSpc>
              <a:spcBef>
                <a:spcPts val="1200"/>
              </a:spcBef>
              <a:spcAft>
                <a:spcPts val="0"/>
              </a:spcAft>
              <a:buClr>
                <a:schemeClr val="dk1"/>
              </a:buClr>
              <a:buSzPts val="275"/>
              <a:buFont typeface="Arial"/>
              <a:buNone/>
            </a:pPr>
            <a:r>
              <a:rPr lang="en" sz="1100" u="sng">
                <a:solidFill>
                  <a:schemeClr val="hlink"/>
                </a:solidFill>
                <a:hlinkClick r:id="rId5"/>
              </a:rPr>
              <a:t>Exoplanet Travel Bureau | Explore – Exoplanet Exploration: Planets Beyond our Solar System (nasa.gov)</a:t>
            </a:r>
            <a:r>
              <a:rPr lang="en" sz="1400">
                <a:solidFill>
                  <a:schemeClr val="dk1"/>
                </a:solidFill>
              </a:rPr>
              <a:t> &lt;- sites in this mainly.</a:t>
            </a:r>
            <a:endParaRPr sz="1400">
              <a:solidFill>
                <a:schemeClr val="dk1"/>
              </a:solidFill>
            </a:endParaRPr>
          </a:p>
          <a:p>
            <a:pPr indent="0" lvl="0" marL="0" rtl="0" algn="l">
              <a:lnSpc>
                <a:spcPct val="105000"/>
              </a:lnSpc>
              <a:spcBef>
                <a:spcPts val="1200"/>
              </a:spcBef>
              <a:spcAft>
                <a:spcPts val="0"/>
              </a:spcAft>
              <a:buClr>
                <a:schemeClr val="dk1"/>
              </a:buClr>
              <a:buSzPts val="275"/>
              <a:buFont typeface="Arial"/>
              <a:buNone/>
            </a:pPr>
            <a:r>
              <a:rPr lang="en" sz="1100" u="sng">
                <a:solidFill>
                  <a:schemeClr val="hlink"/>
                </a:solidFill>
                <a:hlinkClick r:id="rId6"/>
              </a:rPr>
              <a:t>Are We Alone? - NASA Science</a:t>
            </a:r>
            <a:endParaRPr sz="1400">
              <a:solidFill>
                <a:schemeClr val="dk1"/>
              </a:solidFill>
            </a:endParaRPr>
          </a:p>
          <a:p>
            <a:pPr indent="0" lvl="0" marL="0" rtl="0" algn="l">
              <a:lnSpc>
                <a:spcPct val="105000"/>
              </a:lnSpc>
              <a:spcBef>
                <a:spcPts val="1200"/>
              </a:spcBef>
              <a:spcAft>
                <a:spcPts val="0"/>
              </a:spcAft>
              <a:buClr>
                <a:schemeClr val="dk1"/>
              </a:buClr>
              <a:buSzPts val="275"/>
              <a:buFont typeface="Arial"/>
              <a:buNone/>
            </a:pPr>
            <a:r>
              <a:rPr lang="en" sz="1100" u="sng">
                <a:solidFill>
                  <a:schemeClr val="hlink"/>
                </a:solidFill>
                <a:hlinkClick r:id="rId7"/>
              </a:rPr>
              <a:t>Overview - NASA Science</a:t>
            </a:r>
            <a:endParaRPr b="1" sz="1100">
              <a:solidFill>
                <a:schemeClr val="dk1"/>
              </a:solidFill>
            </a:endParaRPr>
          </a:p>
          <a:p>
            <a:pPr indent="0" lvl="0" marL="0" rtl="0" algn="l">
              <a:lnSpc>
                <a:spcPct val="105000"/>
              </a:lnSpc>
              <a:spcBef>
                <a:spcPts val="1200"/>
              </a:spcBef>
              <a:spcAft>
                <a:spcPts val="0"/>
              </a:spcAft>
              <a:buClr>
                <a:schemeClr val="dk1"/>
              </a:buClr>
              <a:buSzPts val="275"/>
              <a:buFont typeface="Arial"/>
              <a:buNone/>
            </a:pPr>
            <a:r>
              <a:rPr b="1" lang="en" sz="1100">
                <a:solidFill>
                  <a:schemeClr val="dk1"/>
                </a:solidFill>
              </a:rPr>
              <a:t>Chatgpt to help with the website code, copilot to generate images.</a:t>
            </a:r>
            <a:br>
              <a:rPr b="1" lang="en" sz="1100">
                <a:solidFill>
                  <a:schemeClr val="dk1"/>
                </a:solidFill>
              </a:rPr>
            </a:br>
            <a:endParaRPr b="1" sz="1100">
              <a:solidFill>
                <a:schemeClr val="dk1"/>
              </a:solidFill>
            </a:endParaRPr>
          </a:p>
          <a:p>
            <a:pPr indent="0" lvl="0" marL="0" rtl="0" algn="l">
              <a:lnSpc>
                <a:spcPct val="105000"/>
              </a:lnSpc>
              <a:spcBef>
                <a:spcPts val="1200"/>
              </a:spcBef>
              <a:spcAft>
                <a:spcPts val="1200"/>
              </a:spcAft>
              <a:buSzPts val="275"/>
              <a:buNone/>
            </a:pPr>
            <a:r>
              <a:t/>
            </a:r>
            <a:endParaRPr sz="450"/>
          </a:p>
        </p:txBody>
      </p:sp>
      <p:sp>
        <p:nvSpPr>
          <p:cNvPr id="111" name="Google Shape;111;p19"/>
          <p:cNvSpPr txBox="1"/>
          <p:nvPr/>
        </p:nvSpPr>
        <p:spPr>
          <a:xfrm>
            <a:off x="194075" y="3167925"/>
            <a:ext cx="7709400" cy="179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rPr>
              <a:t>Future improvements:</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There were many things that would’ve potentially been included like more activities when discussing exoplanet types and buffs (for example speeding up a rocket, better travel or even communicating with aliens) enabling a much more interactive environment than the current state. Along with this, more levels could be added like greater exploration and more animation with clearer storytelling to ensure a good experience.</a:t>
            </a:r>
            <a:endParaRPr/>
          </a:p>
        </p:txBody>
      </p:sp>
      <p:sp>
        <p:nvSpPr>
          <p:cNvPr id="112" name="Google Shape;112;p19"/>
          <p:cNvSpPr txBox="1"/>
          <p:nvPr>
            <p:ph type="title"/>
          </p:nvPr>
        </p:nvSpPr>
        <p:spPr>
          <a:xfrm>
            <a:off x="311700" y="1135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Resources: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